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9"/>
  </p:notesMasterIdLst>
  <p:handoutMasterIdLst>
    <p:handoutMasterId r:id="rId10"/>
  </p:handoutMasterIdLst>
  <p:sldIdLst>
    <p:sldId id="292" r:id="rId2"/>
    <p:sldId id="256" r:id="rId3"/>
    <p:sldId id="257" r:id="rId4"/>
    <p:sldId id="258" r:id="rId5"/>
    <p:sldId id="259" r:id="rId6"/>
    <p:sldId id="263" r:id="rId7"/>
    <p:sldId id="264"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62" d="100"/>
          <a:sy n="62" d="100"/>
        </p:scale>
        <p:origin x="-159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834071DB-1355-49DB-B7D4-B0D07256C3E2}" type="datetimeFigureOut">
              <a:rPr lang="ar-IQ" smtClean="0"/>
              <a:pPr/>
              <a:t>04/04/1440</a:t>
            </a:fld>
            <a:endParaRPr lang="ar-IQ"/>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9542DB8F-7F29-43BB-9F4B-D8CBD5243826}" type="slidenum">
              <a:rPr lang="ar-IQ" smtClean="0"/>
              <a:pPr/>
              <a:t>‹#›</a:t>
            </a:fld>
            <a:endParaRPr lang="ar-IQ"/>
          </a:p>
        </p:txBody>
      </p:sp>
    </p:spTree>
    <p:extLst>
      <p:ext uri="{BB962C8B-B14F-4D97-AF65-F5344CB8AC3E}">
        <p14:creationId xmlns:p14="http://schemas.microsoft.com/office/powerpoint/2010/main" val="2694234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0A4F032-B9E1-43CA-BC85-F94B436139B6}" type="datetimeFigureOut">
              <a:rPr lang="ar-IQ" smtClean="0"/>
              <a:pPr/>
              <a:t>04/04/1440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9176655-4261-45F7-931B-3E3150B47188}" type="slidenum">
              <a:rPr lang="ar-IQ" smtClean="0"/>
              <a:pPr/>
              <a:t>‹#›</a:t>
            </a:fld>
            <a:endParaRPr lang="ar-IQ"/>
          </a:p>
        </p:txBody>
      </p:sp>
    </p:spTree>
    <p:extLst>
      <p:ext uri="{BB962C8B-B14F-4D97-AF65-F5344CB8AC3E}">
        <p14:creationId xmlns:p14="http://schemas.microsoft.com/office/powerpoint/2010/main" val="1954725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6"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91"/>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9"/>
            <a:ext cx="5791200" cy="365125"/>
          </a:xfrm>
        </p:spPr>
        <p:txBody>
          <a:bodyPr tIns="0" bIns="0" anchor="t"/>
          <a:lstStyle>
            <a:lvl1pPr algn="r">
              <a:defRPr sz="1000"/>
            </a:lvl1pPr>
          </a:lstStyle>
          <a:p>
            <a:fld id="{6ABB96A2-5492-4D5E-A223-A70B4719B044}" type="datetimeFigureOut">
              <a:rPr lang="ar-IQ" smtClean="0"/>
              <a:pPr/>
              <a:t>04/04/1440</a:t>
            </a:fld>
            <a:endParaRPr lang="ar-IQ"/>
          </a:p>
        </p:txBody>
      </p:sp>
      <p:sp>
        <p:nvSpPr>
          <p:cNvPr id="17" name="عنصر نائب للتذييل 16"/>
          <p:cNvSpPr>
            <a:spLocks noGrp="1"/>
          </p:cNvSpPr>
          <p:nvPr>
            <p:ph type="ftr" sz="quarter" idx="11"/>
          </p:nvPr>
        </p:nvSpPr>
        <p:spPr>
          <a:xfrm>
            <a:off x="1371600" y="5650707"/>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10"/>
            <a:ext cx="502920" cy="365125"/>
          </a:xfrm>
        </p:spPr>
        <p:txBody>
          <a:bodyPr anchor="ctr"/>
          <a:lstStyle>
            <a:lvl1pPr algn="ctr">
              <a:defRPr sz="1300">
                <a:solidFill>
                  <a:srgbClr val="FFFFFF"/>
                </a:solidFill>
              </a:defRPr>
            </a:lvl1pPr>
          </a:lstStyle>
          <a:p>
            <a:fld id="{BBFE953F-1D9B-4234-B74D-AADFC5585BE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ABB96A2-5492-4D5E-A223-A70B4719B044}"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FE953F-1D9B-4234-B74D-AADFC5585BE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ABB96A2-5492-4D5E-A223-A70B4719B044}"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FE953F-1D9B-4234-B74D-AADFC5585BE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6ABB96A2-5492-4D5E-A223-A70B4719B044}" type="datetimeFigureOut">
              <a:rPr lang="ar-IQ" smtClean="0"/>
              <a:pPr/>
              <a:t>04/04/1440</a:t>
            </a:fld>
            <a:endParaRPr lang="ar-IQ"/>
          </a:p>
        </p:txBody>
      </p:sp>
      <p:sp>
        <p:nvSpPr>
          <p:cNvPr id="5" name="عنصر نائب للتذييل 4"/>
          <p:cNvSpPr>
            <a:spLocks noGrp="1"/>
          </p:cNvSpPr>
          <p:nvPr>
            <p:ph type="ftr" sz="quarter" idx="11"/>
          </p:nvPr>
        </p:nvSpPr>
        <p:spPr>
          <a:xfrm>
            <a:off x="457200" y="6480971"/>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BBFE953F-1D9B-4234-B74D-AADFC5585BE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5" y="7037"/>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6" y="309492"/>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6ABB96A2-5492-4D5E-A223-A70B4719B044}" type="datetimeFigureOut">
              <a:rPr lang="ar-IQ" smtClean="0"/>
              <a:pPr/>
              <a:t>04/04/1440</a:t>
            </a:fld>
            <a:endParaRPr lang="ar-IQ"/>
          </a:p>
        </p:txBody>
      </p:sp>
      <p:sp>
        <p:nvSpPr>
          <p:cNvPr id="5" name="عنصر نائب للتذييل 4"/>
          <p:cNvSpPr>
            <a:spLocks noGrp="1"/>
          </p:cNvSpPr>
          <p:nvPr>
            <p:ph type="ftr" sz="quarter" idx="11"/>
          </p:nvPr>
        </p:nvSpPr>
        <p:spPr>
          <a:xfrm>
            <a:off x="2619376" y="6480971"/>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BBFE953F-1D9B-4234-B74D-AADFC5585BE9}" type="slidenum">
              <a:rPr lang="ar-IQ" smtClean="0"/>
              <a:pPr/>
              <a:t>‹#›</a:t>
            </a:fld>
            <a:endParaRPr lang="ar-IQ"/>
          </a:p>
        </p:txBody>
      </p:sp>
      <p:cxnSp>
        <p:nvCxnSpPr>
          <p:cNvPr id="11" name="رابط مستقيم 10"/>
          <p:cNvCxnSpPr/>
          <p:nvPr/>
        </p:nvCxnSpPr>
        <p:spPr>
          <a:xfrm rot="10800000">
            <a:off x="6468796"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3"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6"/>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4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4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6ABB96A2-5492-4D5E-A223-A70B4719B044}" type="datetimeFigureOut">
              <a:rPr lang="ar-IQ" smtClean="0"/>
              <a:pPr/>
              <a:t>04/04/1440</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BBFE953F-1D9B-4234-B74D-AADFC5585BE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6ABB96A2-5492-4D5E-A223-A70B4719B044}" type="datetimeFigureOut">
              <a:rPr lang="ar-IQ" smtClean="0"/>
              <a:pPr/>
              <a:t>04/04/1440</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BBFE953F-1D9B-4234-B74D-AADFC5585BE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ABB96A2-5492-4D5E-A223-A70B4719B044}" type="datetimeFigureOut">
              <a:rPr lang="ar-IQ" smtClean="0"/>
              <a:pPr/>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BFE953F-1D9B-4234-B74D-AADFC5585BE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6ABB96A2-5492-4D5E-A223-A70B4719B044}" type="datetimeFigureOut">
              <a:rPr lang="ar-IQ" smtClean="0"/>
              <a:pPr/>
              <a:t>04/04/1440</a:t>
            </a:fld>
            <a:endParaRPr lang="ar-IQ"/>
          </a:p>
        </p:txBody>
      </p:sp>
      <p:sp>
        <p:nvSpPr>
          <p:cNvPr id="3" name="عنصر نائب للتذييل 2"/>
          <p:cNvSpPr>
            <a:spLocks noGrp="1"/>
          </p:cNvSpPr>
          <p:nvPr>
            <p:ph type="ftr" sz="quarter" idx="11"/>
          </p:nvPr>
        </p:nvSpPr>
        <p:spPr>
          <a:xfrm>
            <a:off x="457200" y="6481892"/>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BBFE953F-1D9B-4234-B74D-AADFC5585BE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6ABB96A2-5492-4D5E-A223-A70B4719B044}" type="datetimeFigureOut">
              <a:rPr lang="ar-IQ" smtClean="0"/>
              <a:pPr/>
              <a:t>04/04/1440</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BBFE953F-1D9B-4234-B74D-AADFC5585BE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6ABB96A2-5492-4D5E-A223-A70B4719B044}" type="datetimeFigureOut">
              <a:rPr lang="ar-IQ" smtClean="0"/>
              <a:pPr/>
              <a:t>04/04/1440</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BBFE953F-1D9B-4234-B74D-AADFC5585BE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5" y="14071"/>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3"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6"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ABB96A2-5492-4D5E-A223-A70B4719B044}" type="datetimeFigureOut">
              <a:rPr lang="ar-IQ" smtClean="0"/>
              <a:pPr/>
              <a:t>04/04/1440</a:t>
            </a:fld>
            <a:endParaRPr lang="ar-IQ"/>
          </a:p>
        </p:txBody>
      </p:sp>
      <p:sp>
        <p:nvSpPr>
          <p:cNvPr id="3" name="عنصر نائب للتذييل 2"/>
          <p:cNvSpPr>
            <a:spLocks noGrp="1"/>
          </p:cNvSpPr>
          <p:nvPr>
            <p:ph type="ftr" sz="quarter" idx="3"/>
          </p:nvPr>
        </p:nvSpPr>
        <p:spPr>
          <a:xfrm>
            <a:off x="457200" y="6481892"/>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BFE953F-1D9B-4234-B74D-AADFC5585BE9}"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5400" b="1" dirty="0" smtClean="0"/>
              <a:t>مناهج طرق التدريس</a:t>
            </a:r>
            <a:br>
              <a:rPr lang="ar-IQ" sz="5400" b="1" dirty="0" smtClean="0"/>
            </a:br>
            <a:endParaRPr lang="ar-IQ" sz="5400" b="1" dirty="0"/>
          </a:p>
        </p:txBody>
      </p:sp>
      <p:sp>
        <p:nvSpPr>
          <p:cNvPr id="3" name="عنصر نائب للمحتوى 2"/>
          <p:cNvSpPr>
            <a:spLocks noGrp="1"/>
          </p:cNvSpPr>
          <p:nvPr>
            <p:ph idx="1"/>
          </p:nvPr>
        </p:nvSpPr>
        <p:spPr/>
        <p:txBody>
          <a:bodyPr>
            <a:normAutofit/>
          </a:bodyPr>
          <a:lstStyle/>
          <a:p>
            <a:pPr algn="ctr"/>
            <a:r>
              <a:rPr lang="ar-IQ" sz="4400" b="1" dirty="0" smtClean="0"/>
              <a:t>تصميم التدريس </a:t>
            </a:r>
          </a:p>
          <a:p>
            <a:pPr algn="ctr">
              <a:buNone/>
            </a:pPr>
            <a:endParaRPr lang="ar-IQ" sz="4400" b="1" dirty="0" smtClean="0"/>
          </a:p>
          <a:p>
            <a:pPr algn="ctr">
              <a:buNone/>
            </a:pPr>
            <a:r>
              <a:rPr lang="ar-IQ" sz="4400" b="1" dirty="0" smtClean="0"/>
              <a:t>إعداد : أ. د لمياء الديوان</a:t>
            </a:r>
          </a:p>
          <a:p>
            <a:pPr algn="ctr">
              <a:buNone/>
            </a:pPr>
            <a:endParaRPr lang="ar-IQ" sz="4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a:t>● </a:t>
            </a:r>
            <a:r>
              <a:rPr lang="ar-SA" b="1" dirty="0"/>
              <a:t>ـ تصميم التدريس </a:t>
            </a:r>
            <a:endParaRPr lang="ar-IQ" dirty="0"/>
          </a:p>
        </p:txBody>
      </p:sp>
      <p:sp>
        <p:nvSpPr>
          <p:cNvPr id="3" name="عنوان فرعي 2"/>
          <p:cNvSpPr>
            <a:spLocks noGrp="1"/>
          </p:cNvSpPr>
          <p:nvPr>
            <p:ph type="subTitle" idx="1"/>
          </p:nvPr>
        </p:nvSpPr>
        <p:spPr/>
        <p:txBody>
          <a:bodyPr>
            <a:normAutofit lnSpcReduction="10000"/>
          </a:bodyPr>
          <a:lstStyle/>
          <a:p>
            <a:r>
              <a:rPr lang="ar-SA" dirty="0" smtClean="0"/>
              <a:t>هو ذلك العلم التطبيقي من علوم التدريس الذي يعني بتوصيف القواعد والمبادئ </a:t>
            </a:r>
            <a:r>
              <a:rPr lang="ar-SA" dirty="0" err="1" smtClean="0"/>
              <a:t>والاجراءات</a:t>
            </a:r>
            <a:r>
              <a:rPr lang="ar-SA" dirty="0" smtClean="0"/>
              <a:t> وتخليق النماذج اللازمة لتصميم ( تخطيط ) منظومات التدريس </a:t>
            </a:r>
            <a:endParaRPr lang="en-US" b="1" dirty="0" smtClean="0">
              <a:solidFill>
                <a:srgbClr val="FF00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40000"/>
              <a:lumOff val="60000"/>
            </a:schemeClr>
          </a:solidFill>
        </p:spPr>
        <p:txBody>
          <a:bodyPr/>
          <a:lstStyle/>
          <a:p>
            <a:pPr algn="ctr"/>
            <a:r>
              <a:rPr lang="ar-IQ" b="1" dirty="0" smtClean="0">
                <a:solidFill>
                  <a:srgbClr val="FF0000"/>
                </a:solidFill>
              </a:rPr>
              <a:t>تعريفــه</a:t>
            </a:r>
            <a:endParaRPr lang="ar-IQ" b="1" dirty="0">
              <a:solidFill>
                <a:srgbClr val="FF0000"/>
              </a:solidFill>
            </a:endParaRPr>
          </a:p>
        </p:txBody>
      </p:sp>
      <p:sp>
        <p:nvSpPr>
          <p:cNvPr id="3" name="عنصر نائب للمحتوى 2"/>
          <p:cNvSpPr>
            <a:spLocks noGrp="1"/>
          </p:cNvSpPr>
          <p:nvPr>
            <p:ph idx="1"/>
          </p:nvPr>
        </p:nvSpPr>
        <p:spPr/>
        <p:txBody>
          <a:bodyPr>
            <a:normAutofit/>
          </a:bodyPr>
          <a:lstStyle/>
          <a:p>
            <a:pPr>
              <a:buNone/>
            </a:pPr>
            <a:r>
              <a:rPr lang="en-US" b="1" dirty="0" smtClean="0"/>
              <a:t>.</a:t>
            </a:r>
            <a:r>
              <a:rPr lang="en-US" b="1" dirty="0"/>
              <a:t/>
            </a:r>
            <a:br>
              <a:rPr lang="en-US" b="1" dirty="0"/>
            </a:br>
            <a:r>
              <a:rPr lang="ar-SA" dirty="0" smtClean="0"/>
              <a:t>أو هو " عملية منهجية أو منظومية لتخطيط منظو</a:t>
            </a:r>
            <a:r>
              <a:rPr lang="ar-IQ" dirty="0" smtClean="0"/>
              <a:t>م</a:t>
            </a:r>
            <a:r>
              <a:rPr lang="ar-SA" dirty="0" err="1" smtClean="0"/>
              <a:t>ات</a:t>
            </a:r>
            <a:r>
              <a:rPr lang="ar-SA" dirty="0" smtClean="0"/>
              <a:t> التدريس لتعمل </a:t>
            </a:r>
            <a:r>
              <a:rPr lang="ar-SA" dirty="0" err="1" smtClean="0"/>
              <a:t>باعل</a:t>
            </a:r>
            <a:r>
              <a:rPr lang="ar-IQ" dirty="0" smtClean="0"/>
              <a:t>ى</a:t>
            </a:r>
            <a:r>
              <a:rPr lang="ar-SA" dirty="0" smtClean="0"/>
              <a:t> درجة من الكفاءة والفاعلية لتسهيل التعلم لدي الطلاب ، وعادة ما يستعان لانجاز هذه العملية بما يسمي بمخططات او خطط التدريس</a:t>
            </a:r>
            <a:r>
              <a:rPr lang="en-US" dirty="0" smtClean="0"/>
              <a:t> Teaching Plans </a:t>
            </a:r>
          </a:p>
          <a:p>
            <a:pPr>
              <a:buNone/>
            </a:pPr>
            <a:endParaRPr lang="ar-IQ"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solidFill>
        </p:spPr>
        <p:txBody>
          <a:bodyPr/>
          <a:lstStyle/>
          <a:p>
            <a:pPr algn="just"/>
            <a:r>
              <a:rPr lang="en-US" b="1" dirty="0" smtClean="0"/>
              <a:t>*</a:t>
            </a:r>
            <a:r>
              <a:rPr lang="ar-IQ" b="1" dirty="0" err="1" smtClean="0"/>
              <a:t>اهميتــــه</a:t>
            </a:r>
            <a:endParaRPr lang="ar-IQ" dirty="0"/>
          </a:p>
        </p:txBody>
      </p:sp>
      <p:sp>
        <p:nvSpPr>
          <p:cNvPr id="3" name="عنصر نائب للمحتوى 2"/>
          <p:cNvSpPr>
            <a:spLocks noGrp="1"/>
          </p:cNvSpPr>
          <p:nvPr>
            <p:ph idx="1"/>
          </p:nvPr>
        </p:nvSpPr>
        <p:spPr>
          <a:xfrm>
            <a:off x="457200" y="1268761"/>
            <a:ext cx="8229600" cy="5256584"/>
          </a:xfrm>
          <a:solidFill>
            <a:srgbClr val="00B0F0"/>
          </a:solidFill>
        </p:spPr>
        <p:txBody>
          <a:bodyPr>
            <a:normAutofit fontScale="77500" lnSpcReduction="20000"/>
          </a:bodyPr>
          <a:lstStyle/>
          <a:p>
            <a:r>
              <a:rPr lang="ar-SA" b="1" dirty="0" smtClean="0">
                <a:solidFill>
                  <a:srgbClr val="FF0000"/>
                </a:solidFill>
              </a:rPr>
              <a:t>أولا : بالنسبة للمعلم</a:t>
            </a:r>
            <a:r>
              <a:rPr lang="en-US" b="1" dirty="0" smtClean="0">
                <a:solidFill>
                  <a:srgbClr val="FF0000"/>
                </a:solidFill>
              </a:rPr>
              <a:t> </a:t>
            </a:r>
            <a:r>
              <a:rPr lang="en-US" dirty="0" smtClean="0"/>
              <a:t>:</a:t>
            </a:r>
            <a:endParaRPr lang="en-US" sz="2000" dirty="0" smtClean="0"/>
          </a:p>
          <a:p>
            <a:r>
              <a:rPr lang="ar-SA" dirty="0" smtClean="0"/>
              <a:t>1- يساعده في تحديد الأهداف التي يود أن تتحقق عند طلابه</a:t>
            </a:r>
            <a:r>
              <a:rPr lang="en-US" dirty="0" smtClean="0"/>
              <a:t> . </a:t>
            </a:r>
            <a:endParaRPr lang="en-US" sz="2000" dirty="0" smtClean="0"/>
          </a:p>
          <a:p>
            <a:r>
              <a:rPr lang="en-US" dirty="0" smtClean="0"/>
              <a:t> </a:t>
            </a:r>
            <a:r>
              <a:rPr lang="ar-SA" dirty="0" smtClean="0"/>
              <a:t>2- يوجه المعلم في تنظيم النشاطات ، ويبعده عن التخبط في تنفيذها</a:t>
            </a:r>
            <a:r>
              <a:rPr lang="en-US" dirty="0" smtClean="0"/>
              <a:t> . </a:t>
            </a:r>
            <a:endParaRPr lang="en-US" sz="2000" dirty="0" smtClean="0"/>
          </a:p>
          <a:p>
            <a:r>
              <a:rPr lang="ar-SA" dirty="0" smtClean="0"/>
              <a:t>3- يساعد المعلم في توزيع الوقت بشكل متوازن ، بحيث لا يتجاوز أي جوانب أساسية يرغب في تخطيطها ، وبحيث لا يطغي جانب علي آخر</a:t>
            </a:r>
            <a:r>
              <a:rPr lang="en-US" dirty="0" smtClean="0"/>
              <a:t> . </a:t>
            </a:r>
            <a:endParaRPr lang="en-US" sz="2000" dirty="0" smtClean="0"/>
          </a:p>
          <a:p>
            <a:r>
              <a:rPr lang="ar-SA" dirty="0" smtClean="0"/>
              <a:t>4-  يساعد المعلم في اختيار الأساليب والوسائل والنشاطات المناسبة</a:t>
            </a:r>
            <a:r>
              <a:rPr lang="en-US" dirty="0" smtClean="0"/>
              <a:t> . </a:t>
            </a:r>
            <a:endParaRPr lang="en-US" sz="2000" dirty="0" smtClean="0"/>
          </a:p>
          <a:p>
            <a:r>
              <a:rPr lang="ar-SA" dirty="0" smtClean="0"/>
              <a:t>5- يمكن المعلم من الاستفادة من الوقت المتاح بشكل أمثل</a:t>
            </a:r>
            <a:r>
              <a:rPr lang="en-US" dirty="0" smtClean="0"/>
              <a:t> . </a:t>
            </a:r>
            <a:endParaRPr lang="en-US" sz="2000" dirty="0" smtClean="0"/>
          </a:p>
          <a:p>
            <a:r>
              <a:rPr lang="ar-SA" dirty="0" smtClean="0"/>
              <a:t>6- يمكن المعلم من التقويم السليم لطلابه والحصول علي التغذية الراجعة</a:t>
            </a:r>
            <a:r>
              <a:rPr lang="en-US" dirty="0" smtClean="0"/>
              <a:t> . </a:t>
            </a:r>
            <a:endParaRPr lang="en-US" sz="2000" dirty="0" smtClean="0"/>
          </a:p>
          <a:p>
            <a:r>
              <a:rPr lang="ar-SA" dirty="0" smtClean="0"/>
              <a:t>7- يجعل المعلم أكثر ثقة بنفسه وأقل شعورا بالاضطراب</a:t>
            </a:r>
            <a:r>
              <a:rPr lang="en-US" dirty="0" smtClean="0"/>
              <a:t> . </a:t>
            </a:r>
            <a:endParaRPr lang="en-US" sz="2000" dirty="0" smtClean="0"/>
          </a:p>
          <a:p>
            <a:pPr lvl="2" algn="just"/>
            <a:endParaRPr lang="ar-IQ" dirty="0">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heckerboard(across)">
                                      <p:cBhvr>
                                        <p:cTn id="16" dur="500"/>
                                        <p:tgtEl>
                                          <p:spTgt spid="3">
                                            <p:txEl>
                                              <p:pRg st="1" end="1"/>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500"/>
                                        <p:tgtEl>
                                          <p:spTgt spid="3">
                                            <p:txEl>
                                              <p:pRg st="2" end="2"/>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heckerboard(across)">
                                      <p:cBhvr>
                                        <p:cTn id="31" dur="500"/>
                                        <p:tgtEl>
                                          <p:spTgt spid="3">
                                            <p:txEl>
                                              <p:pRg st="6" end="6"/>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heckerboard(across)">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5300" b="1" dirty="0" smtClean="0">
                <a:solidFill>
                  <a:srgbClr val="0070C0"/>
                </a:solidFill>
              </a:rPr>
              <a:t>ثانيا : بالنسبة للمتعلم</a:t>
            </a:r>
            <a:r>
              <a:rPr lang="en-US" sz="5300" b="1" dirty="0" smtClean="0">
                <a:solidFill>
                  <a:srgbClr val="0070C0"/>
                </a:solidFill>
              </a:rPr>
              <a:t> </a:t>
            </a:r>
            <a:r>
              <a:rPr lang="en-US" dirty="0" smtClean="0"/>
              <a:t>: </a:t>
            </a:r>
            <a:br>
              <a:rPr lang="en-US" dirty="0" smtClean="0"/>
            </a:br>
            <a:endParaRPr lang="ar-IQ" dirty="0"/>
          </a:p>
        </p:txBody>
      </p:sp>
      <p:sp>
        <p:nvSpPr>
          <p:cNvPr id="3" name="عنصر نائب للمحتوى 2"/>
          <p:cNvSpPr>
            <a:spLocks noGrp="1"/>
          </p:cNvSpPr>
          <p:nvPr>
            <p:ph idx="1"/>
          </p:nvPr>
        </p:nvSpPr>
        <p:spPr>
          <a:xfrm>
            <a:off x="457200" y="1124746"/>
            <a:ext cx="8229600" cy="5256584"/>
          </a:xfrm>
        </p:spPr>
        <p:txBody>
          <a:bodyPr>
            <a:normAutofit fontScale="92500" lnSpcReduction="10000"/>
          </a:bodyPr>
          <a:lstStyle/>
          <a:p>
            <a:r>
              <a:rPr lang="ar-SA" dirty="0" smtClean="0"/>
              <a:t>- يساعد الطالب في تنظيم وقته في الدراسة وتوزيعه بحسب الأهمية </a:t>
            </a:r>
            <a:r>
              <a:rPr lang="ar-SA" dirty="0" err="1" smtClean="0"/>
              <a:t>المعطاه</a:t>
            </a:r>
            <a:r>
              <a:rPr lang="ar-SA" dirty="0" smtClean="0"/>
              <a:t> للأهداف </a:t>
            </a:r>
            <a:r>
              <a:rPr lang="ar-SA" dirty="0" err="1" smtClean="0"/>
              <a:t>والمحتو</a:t>
            </a:r>
            <a:r>
              <a:rPr lang="ar-IQ" dirty="0" smtClean="0"/>
              <a:t>ى</a:t>
            </a:r>
            <a:r>
              <a:rPr lang="ar-SA" dirty="0" smtClean="0"/>
              <a:t> ، كما بين ذلك تخطيط المعلم</a:t>
            </a:r>
            <a:r>
              <a:rPr lang="en-US" dirty="0" smtClean="0"/>
              <a:t> . </a:t>
            </a:r>
          </a:p>
          <a:p>
            <a:r>
              <a:rPr lang="ar-SA" dirty="0" smtClean="0"/>
              <a:t>2-  يجعل الطالب أكثر قدرة عل</a:t>
            </a:r>
            <a:r>
              <a:rPr lang="ar-IQ" dirty="0" smtClean="0"/>
              <a:t>ى</a:t>
            </a:r>
            <a:r>
              <a:rPr lang="ar-SA" dirty="0" smtClean="0"/>
              <a:t> الاستيعاب وذلك لأن المادة تكون منظمة له</a:t>
            </a:r>
            <a:r>
              <a:rPr lang="en-US" dirty="0" smtClean="0"/>
              <a:t> . </a:t>
            </a:r>
          </a:p>
          <a:p>
            <a:r>
              <a:rPr lang="ar-SA" dirty="0" smtClean="0"/>
              <a:t>3- يزيد من دافعية الطالب للتعلم</a:t>
            </a:r>
            <a:r>
              <a:rPr lang="en-US" dirty="0" smtClean="0"/>
              <a:t> . </a:t>
            </a:r>
          </a:p>
          <a:p>
            <a:r>
              <a:rPr lang="ar-SA" dirty="0" smtClean="0"/>
              <a:t>4- يكتسب الطلاب اتجاهات إيجابية نحو المعلم ، وذلك لأن المعلم المنظم يترك انطباعا حسنا عن نفسه لدي طلابه</a:t>
            </a:r>
            <a:r>
              <a:rPr lang="en-US" dirty="0" smtClean="0"/>
              <a:t> . </a:t>
            </a:r>
          </a:p>
          <a:p>
            <a:r>
              <a:rPr lang="ar-SA" dirty="0" smtClean="0"/>
              <a:t>5- يتأثر الطالب بالجوانب الايجابية للمنهج الخفي عند معلمه ، فيكتسب عادات سليمة تساعده في حياته ، مثل التنظيم ، وتقدير أهمية واستغلاله بشكل أمثل </a:t>
            </a:r>
            <a:endParaRPr lang="ar-IQ"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المشاركون في عملية التصميم :</a:t>
            </a:r>
            <a:endParaRPr lang="ar-IQ" dirty="0"/>
          </a:p>
        </p:txBody>
      </p:sp>
      <p:sp>
        <p:nvSpPr>
          <p:cNvPr id="3" name="عنصر نائب للمحتوى 2"/>
          <p:cNvSpPr>
            <a:spLocks noGrp="1"/>
          </p:cNvSpPr>
          <p:nvPr>
            <p:ph idx="1"/>
          </p:nvPr>
        </p:nvSpPr>
        <p:spPr/>
        <p:txBody>
          <a:bodyPr>
            <a:normAutofit fontScale="92500" lnSpcReduction="20000"/>
          </a:bodyPr>
          <a:lstStyle/>
          <a:p>
            <a:pPr>
              <a:buNone/>
            </a:pPr>
            <a:r>
              <a:rPr lang="ar-IQ" dirty="0" smtClean="0"/>
              <a:t/>
            </a:r>
            <a:br>
              <a:rPr lang="ar-IQ" dirty="0" smtClean="0"/>
            </a:br>
            <a:r>
              <a:rPr lang="ar-IQ" dirty="0" smtClean="0"/>
              <a:t>1- المصمم التدريسي :</a:t>
            </a:r>
            <a:br>
              <a:rPr lang="ar-IQ" dirty="0" smtClean="0"/>
            </a:br>
            <a:r>
              <a:rPr lang="ar-IQ" dirty="0" smtClean="0"/>
              <a:t>هو الشخص الذي يرسم </a:t>
            </a:r>
            <a:r>
              <a:rPr lang="ar-IQ" dirty="0" err="1" smtClean="0"/>
              <a:t>الاجراءات</a:t>
            </a:r>
            <a:r>
              <a:rPr lang="ar-IQ" dirty="0" smtClean="0"/>
              <a:t> التعليمية وينسقها في خطة مرسومة ومدروسة .</a:t>
            </a:r>
            <a:br>
              <a:rPr lang="ar-IQ" dirty="0" smtClean="0"/>
            </a:br>
            <a:r>
              <a:rPr lang="ar-IQ" dirty="0" smtClean="0"/>
              <a:t>2- المدرس :</a:t>
            </a:r>
            <a:br>
              <a:rPr lang="ar-IQ" dirty="0" smtClean="0"/>
            </a:br>
            <a:r>
              <a:rPr lang="ar-IQ" dirty="0" smtClean="0"/>
              <a:t>هو الشخص ( او الفريق ) الذي من اجله ومعه وضعت خطة التدريس ، ولديه معلومات كاملة عن المتعلم والمعرفة بانشطة واجراءات التعليم فضلاً عن متطلبات منهاج التدريس وبالتعاون مع المصمم التدريسي سيكون قادراً على تنفيذ التفاصيل لعدد كبير من عناصر التخطيط ولديه الامكانية على تجريب خطة التدريس المطورة .</a:t>
            </a:r>
            <a:br>
              <a:rPr lang="ar-IQ" dirty="0" smtClean="0"/>
            </a:b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smtClean="0"/>
              <a:t>- اختصاصي الموضوع:</a:t>
            </a:r>
            <a:br>
              <a:rPr lang="ar-IQ" dirty="0" smtClean="0"/>
            </a:br>
            <a:r>
              <a:rPr lang="ar-IQ" dirty="0" smtClean="0"/>
              <a:t>هو الفرد المؤهل الذي يستطيع تقديم المعلومات والمصادر المتعلقة بالمواضيع التخصصية والمجالات المتعلقة ، التي سيصمم لها التدريس ، فضلاً عن دقة المحتوى المتضمن في الانشطة والمواد والاختبارات المرتبطة به .</a:t>
            </a:r>
            <a:endParaRPr lang="en-US" dirty="0" smtClean="0"/>
          </a:p>
          <a:p>
            <a:r>
              <a:rPr lang="ar-IQ" dirty="0" smtClean="0"/>
              <a:t/>
            </a:r>
            <a:br>
              <a:rPr lang="ar-IQ" dirty="0" smtClean="0"/>
            </a:br>
            <a:r>
              <a:rPr lang="ar-IQ" dirty="0" smtClean="0"/>
              <a:t>4- المقوم :</a:t>
            </a:r>
            <a:br>
              <a:rPr lang="ar-IQ" dirty="0" smtClean="0"/>
            </a:br>
            <a:r>
              <a:rPr lang="ar-IQ" dirty="0" smtClean="0"/>
              <a:t>هو الشخص المؤهل لمساعدة التدريسيين في تطوير </a:t>
            </a:r>
            <a:r>
              <a:rPr lang="ar-IQ" dirty="0" err="1" smtClean="0"/>
              <a:t>ادوات</a:t>
            </a:r>
            <a:r>
              <a:rPr lang="ar-IQ" dirty="0" smtClean="0"/>
              <a:t> التقويم من اجل </a:t>
            </a:r>
            <a:r>
              <a:rPr lang="ar-IQ" dirty="0" err="1" smtClean="0"/>
              <a:t>اجراء</a:t>
            </a:r>
            <a:r>
              <a:rPr lang="ar-IQ" dirty="0" smtClean="0"/>
              <a:t> اختبارات قبلية وبعدية لمعرفة تقويم تعلم الطلبة ، فضلاً عن ان لديه القدرة في جمع البيانات وتحليلها وتفسيرها خلال مرحلة تنفيذ المنهاج ، وكذلك يستطيع ان يقوم بتقويم المناهج والتصاميم التدريسية واصدار الاحكام .</a:t>
            </a:r>
            <a:br>
              <a:rPr lang="ar-IQ" dirty="0" smtClean="0"/>
            </a:br>
            <a:r>
              <a:rPr lang="ar-IQ" dirty="0" smtClean="0"/>
              <a:t/>
            </a:r>
            <a:br>
              <a:rPr lang="ar-IQ" dirty="0" smtClean="0"/>
            </a:b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2">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248</TotalTime>
  <Words>245</Words>
  <Application>Microsoft Office PowerPoint</Application>
  <PresentationFormat>عرض على الشاشة (3:4)‏</PresentationFormat>
  <Paragraphs>27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حيوية</vt:lpstr>
      <vt:lpstr>مناهج طرق التدريس </vt:lpstr>
      <vt:lpstr>● ـ تصميم التدريس </vt:lpstr>
      <vt:lpstr>تعريفــه</vt:lpstr>
      <vt:lpstr>*اهميتــــه</vt:lpstr>
      <vt:lpstr>ثانيا : بالنسبة للمتعلم :  </vt:lpstr>
      <vt:lpstr>المشاركون في عملية التصميم :</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ـ تصميم التدريس : المفهوم ـ الأنواع ـ الفوائد ـ النماذج</dc:title>
  <dc:creator>alemin</dc:creator>
  <cp:lastModifiedBy>مركز عدن</cp:lastModifiedBy>
  <cp:revision>28</cp:revision>
  <dcterms:created xsi:type="dcterms:W3CDTF">2012-01-01T18:10:33Z</dcterms:created>
  <dcterms:modified xsi:type="dcterms:W3CDTF">2018-12-12T08:22:52Z</dcterms:modified>
</cp:coreProperties>
</file>